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82" r:id="rId3"/>
    <p:sldId id="256" r:id="rId4"/>
    <p:sldId id="279" r:id="rId5"/>
    <p:sldId id="264" r:id="rId6"/>
    <p:sldId id="280" r:id="rId7"/>
    <p:sldId id="265" r:id="rId8"/>
    <p:sldId id="266" r:id="rId9"/>
    <p:sldId id="267" r:id="rId10"/>
    <p:sldId id="268" r:id="rId11"/>
    <p:sldId id="269" r:id="rId12"/>
    <p:sldId id="270" r:id="rId13"/>
    <p:sldId id="301" r:id="rId14"/>
    <p:sldId id="281" r:id="rId15"/>
    <p:sldId id="283" r:id="rId16"/>
    <p:sldId id="285" r:id="rId17"/>
    <p:sldId id="298" r:id="rId18"/>
    <p:sldId id="286" r:id="rId19"/>
    <p:sldId id="287" r:id="rId20"/>
    <p:sldId id="271" r:id="rId21"/>
    <p:sldId id="288" r:id="rId22"/>
    <p:sldId id="289" r:id="rId23"/>
    <p:sldId id="259" r:id="rId24"/>
    <p:sldId id="257" r:id="rId25"/>
    <p:sldId id="302" r:id="rId26"/>
    <p:sldId id="290" r:id="rId27"/>
    <p:sldId id="292" r:id="rId28"/>
    <p:sldId id="303" r:id="rId29"/>
    <p:sldId id="304" r:id="rId30"/>
    <p:sldId id="305" r:id="rId31"/>
    <p:sldId id="294" r:id="rId32"/>
    <p:sldId id="284" r:id="rId3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66" d="100"/>
          <a:sy n="66" d="100"/>
        </p:scale>
        <p:origin x="679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9266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615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5116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5091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2213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138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8721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3907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98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1136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3109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3D6EF-C205-42C3-81E8-E1A31EA768F5}" type="datetimeFigureOut">
              <a:rPr lang="zh-TW" altLang="en-US" smtClean="0"/>
              <a:t>2017/1/17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CB1BC-93D4-4E7C-B07B-1FB14EE6A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2674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th.uwaterloo.ca/tsp/poke/index.html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th.uwaterloo.ca/tsp/poke/index.html" TargetMode="External"/><Relationship Id="rId2" Type="http://schemas.openxmlformats.org/officeDocument/2006/relationships/hyperlink" Target="http://www.popularmechanics.com/culture/gaming/a21843/traveling-salesman-problem-pokemon-g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tnlin/PokemonGo-TSP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.ytimg.com/vi/pV_0c4UGC-s/maxresdefault.jpg"/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24" y="1"/>
            <a:ext cx="12360761" cy="6952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209800" y="2130426"/>
            <a:ext cx="8134672" cy="1470025"/>
          </a:xfrm>
        </p:spPr>
        <p:txBody>
          <a:bodyPr>
            <a:normAutofit fontScale="90000"/>
          </a:bodyPr>
          <a:lstStyle/>
          <a:p>
            <a:r>
              <a:rPr lang="en-US" altLang="zh-TW" dirty="0" smtClean="0"/>
              <a:t>Time </a:t>
            </a:r>
            <a:r>
              <a:rPr lang="en-US" altLang="zh-TW" dirty="0"/>
              <a:t>constrained maximal </a:t>
            </a:r>
            <a:r>
              <a:rPr lang="en-US" altLang="zh-TW" dirty="0" smtClean="0"/>
              <a:t>resource collecting problem - </a:t>
            </a:r>
            <a:r>
              <a:rPr lang="en-US" altLang="zh-TW" dirty="0" err="1"/>
              <a:t>Pokemon</a:t>
            </a:r>
            <a:r>
              <a:rPr lang="en-US" altLang="zh-TW" dirty="0"/>
              <a:t> Go 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>
                <a:solidFill>
                  <a:schemeClr val="tx1"/>
                </a:solidFill>
              </a:rPr>
              <a:t>R78051012 </a:t>
            </a:r>
            <a:r>
              <a:rPr lang="zh-TW" altLang="en-US" dirty="0" smtClean="0">
                <a:solidFill>
                  <a:schemeClr val="tx1"/>
                </a:solidFill>
              </a:rPr>
              <a:t>蕭維慶</a:t>
            </a:r>
            <a:endParaRPr lang="en-US" altLang="zh-TW" dirty="0" smtClean="0">
              <a:solidFill>
                <a:schemeClr val="tx1"/>
              </a:solidFill>
            </a:endParaRPr>
          </a:p>
          <a:p>
            <a:endParaRPr lang="en-US" altLang="zh-TW" dirty="0"/>
          </a:p>
          <a:p>
            <a:endParaRPr lang="en-US" altLang="zh-TW" dirty="0" smtClean="0">
              <a:solidFill>
                <a:schemeClr val="tx1"/>
              </a:solidFill>
            </a:endParaRPr>
          </a:p>
          <a:p>
            <a:r>
              <a:rPr lang="en-US" altLang="zh-TW" dirty="0"/>
              <a:t>collect your level-up resources </a:t>
            </a:r>
            <a:r>
              <a:rPr lang="en-US" altLang="zh-TW" dirty="0" smtClean="0"/>
              <a:t>wisely</a:t>
            </a:r>
            <a:endParaRPr lang="zh-TW" altLang="en-US" dirty="0"/>
          </a:p>
          <a:p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7404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點擊補給站之後會出現詳細資訊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7768" y="1484784"/>
            <a:ext cx="3086423" cy="5162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3769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滑動補給站後會掉出資源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AutoShape 2" descr="「pokestop」的圖片搜尋結果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5124" name="Picture 4" descr="「pokestop」的圖片搜尋結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8049" y="1555081"/>
            <a:ext cx="3201311" cy="470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「pokestop」的圖片搜尋結果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600" y="1556793"/>
            <a:ext cx="2647730" cy="4699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cdn.blog.psafe.com/blog/wp-content/uploads/2016/08/pokemon-go-pokestop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52" t="112" r="-50552" b="-112"/>
          <a:stretch/>
        </p:blipFill>
        <p:spPr bwMode="auto">
          <a:xfrm>
            <a:off x="6456180" y="1261573"/>
            <a:ext cx="7143750" cy="559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7920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接著補給站變成紫色，五分鐘後刷新才能再次取得資源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1114" y="2204864"/>
            <a:ext cx="4320480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63249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0" t="12763" r="36442" b="21823"/>
          <a:stretch/>
        </p:blipFill>
        <p:spPr bwMode="auto">
          <a:xfrm>
            <a:off x="544010" y="1426940"/>
            <a:ext cx="1724628" cy="2147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0" t="12763" r="36442" b="21823"/>
          <a:stretch/>
        </p:blipFill>
        <p:spPr bwMode="auto">
          <a:xfrm>
            <a:off x="1406324" y="4930635"/>
            <a:ext cx="1724628" cy="2147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0" t="12763" r="36442" b="21823"/>
          <a:stretch/>
        </p:blipFill>
        <p:spPr bwMode="auto">
          <a:xfrm>
            <a:off x="3659529" y="445445"/>
            <a:ext cx="1724628" cy="2147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0" t="12763" r="36442" b="21823"/>
          <a:stretch/>
        </p:blipFill>
        <p:spPr bwMode="auto">
          <a:xfrm>
            <a:off x="5308692" y="4710896"/>
            <a:ext cx="1724628" cy="2147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420" y="1254512"/>
            <a:ext cx="4320480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8474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Previous Investigation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429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752600" y="0"/>
            <a:ext cx="10515600" cy="1325563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87" y="211946"/>
            <a:ext cx="8656340" cy="506681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688229" y="6532880"/>
            <a:ext cx="3329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333333"/>
                </a:solidFill>
                <a:latin typeface="Georgia" panose="02040502050405020303" pitchFamily="18" charset="0"/>
              </a:rPr>
              <a:t>Source: </a:t>
            </a:r>
            <a:r>
              <a:rPr lang="en-US" altLang="zh-TW" dirty="0">
                <a:solidFill>
                  <a:srgbClr val="367F9A"/>
                </a:solidFill>
                <a:latin typeface="Georgia" panose="02040502050405020303" pitchFamily="18" charset="0"/>
                <a:hlinkClick r:id="rId3"/>
              </a:rPr>
              <a:t>University of Waterloo</a:t>
            </a:r>
            <a:endParaRPr lang="zh-TW" altLang="en-US" dirty="0"/>
          </a:p>
        </p:txBody>
      </p:sp>
      <p:pic>
        <p:nvPicPr>
          <p:cNvPr id="4098" name="Picture 2" descr="Screen shot of Bost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505" y="201985"/>
            <a:ext cx="5672530" cy="588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/>
          <p:cNvSpPr txBox="1"/>
          <p:nvPr/>
        </p:nvSpPr>
        <p:spPr>
          <a:xfrm>
            <a:off x="7518337" y="6523103"/>
            <a:ext cx="1627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July 2016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866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Simulated </a:t>
            </a:r>
            <a:r>
              <a:rPr lang="en-US" altLang="zh-TW" dirty="0" smtClean="0"/>
              <a:t>Annealing(SA) + </a:t>
            </a:r>
            <a:r>
              <a:rPr lang="en-US" altLang="zh-TW" dirty="0"/>
              <a:t>Travelling salesman problem </a:t>
            </a:r>
            <a:r>
              <a:rPr lang="en-US" altLang="zh-TW" dirty="0" smtClean="0"/>
              <a:t>(TSP)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780" y="1940200"/>
            <a:ext cx="9966440" cy="446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24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048" y="512002"/>
            <a:ext cx="12063505" cy="621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2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Research Method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342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Notation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內容版面配置區 4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 smtClean="0">
                    <a:latin typeface="Cambria Math" panose="02040503050406030204" pitchFamily="18" charset="0"/>
                  </a:rPr>
                  <a:t>N:</a:t>
                </a:r>
                <a:r>
                  <a:rPr lang="zh-TW" altLang="en-US" dirty="0" smtClean="0">
                    <a:latin typeface="Cambria Math" panose="02040503050406030204" pitchFamily="18" charset="0"/>
                  </a:rPr>
                  <a:t> </a:t>
                </a:r>
                <a:r>
                  <a:rPr lang="en-US" altLang="zh-TW" dirty="0" smtClean="0">
                    <a:latin typeface="Cambria Math" panose="02040503050406030204" pitchFamily="18" charset="0"/>
                  </a:rPr>
                  <a:t>Given N location, </a:t>
                </a:r>
                <a:r>
                  <a:rPr lang="en-US" altLang="zh-TW" dirty="0" err="1" smtClean="0">
                    <a:latin typeface="Cambria Math" panose="02040503050406030204" pitchFamily="18" charset="0"/>
                  </a:rPr>
                  <a:t>i</a:t>
                </a:r>
                <a:r>
                  <a:rPr lang="en-US" altLang="zh-TW" dirty="0" smtClean="0">
                    <a:latin typeface="Cambria Math" panose="02040503050406030204" pitchFamily="18" charset="0"/>
                  </a:rPr>
                  <a:t> = 1~N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TW" alt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TW" dirty="0" smtClean="0">
                    <a:latin typeface="Cambria Math" panose="02040503050406030204" pitchFamily="18" charset="0"/>
                  </a:rPr>
                  <a:t>: Award on location </a:t>
                </a:r>
                <a:r>
                  <a:rPr lang="en-US" altLang="zh-TW" dirty="0" err="1" smtClean="0">
                    <a:latin typeface="Cambria Math" panose="02040503050406030204" pitchFamily="18" charset="0"/>
                  </a:rPr>
                  <a:t>i</a:t>
                </a:r>
                <a:endParaRPr lang="en-US" altLang="zh-TW" dirty="0" smtClean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TW" alt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𝑑𝑒𝑙𝑎𝑦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𝑡𝑖𝑚𝑒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𝑜𝑛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𝑙𝑜𝑐𝑎𝑡𝑖𝑜𝑛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zh-TW" dirty="0" smtClean="0">
                    <a:latin typeface="Cambria Math" panose="02040503050406030204" pitchFamily="18" charset="0"/>
                  </a:rPr>
                  <a:t>, almost 5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TW" alt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altLang="zh-TW" dirty="0"/>
                  <a:t>: travel time from </a:t>
                </a:r>
                <a:r>
                  <a:rPr lang="en-US" altLang="zh-TW" dirty="0" err="1"/>
                  <a:t>i</a:t>
                </a:r>
                <a:r>
                  <a:rPr lang="en-US" altLang="zh-TW" dirty="0"/>
                  <a:t> to </a:t>
                </a:r>
                <a:r>
                  <a:rPr lang="en-US" altLang="zh-TW" dirty="0" smtClean="0"/>
                  <a:t>j</a:t>
                </a:r>
                <a:endParaRPr lang="en-US" altLang="zh-TW" i="1" dirty="0" smtClean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zh-TW" alt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zh-TW" altLang="en-US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zh-TW" altLang="en-US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zh-TW" altLang="en-US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  <m:sSubSup>
                      <m:sSubSupPr>
                        <m:ctrlPr>
                          <a:rPr lang="zh-TW" alt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i="1" smtClean="0">
                            <a:latin typeface="Cambria Math" panose="02040503050406030204" pitchFamily="18" charset="0"/>
                          </a:rPr>
                          <m:t>{</m:t>
                        </m:r>
                      </m:e>
                      <m:sub>
                        <m:r>
                          <a:rPr lang="zh-TW" altLang="en-US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𝑐𝑜𝑙𝑙𝑒𝑐𝑡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𝑎𝑤𝑎𝑟𝑑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𝑎𝑡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𝑙𝑜𝑐𝑎𝑡𝑖𝑜𝑛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𝑎𝑡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𝑡𝑖𝑚𝑒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>
                        <m:r>
                          <a:rPr lang="zh-TW" altLang="en-US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endParaRPr lang="en-US" altLang="zh-TW" dirty="0" smtClean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zh-TW" alt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  <m:sSubSup>
                      <m:sSubSupPr>
                        <m:ctrlPr>
                          <a:rPr lang="zh-TW" alt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{</m:t>
                        </m:r>
                      </m:e>
                      <m:sub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𝑑𝑒𝑝𝑎𝑟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𝑓𝑟𝑜𝑚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𝑙𝑜𝑐𝑎𝑡𝑖𝑜𝑛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𝑎𝑡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𝑡𝑖𝑚𝑒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,  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𝑔𝑜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𝑡𝑜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𝑙𝑜𝑐𝑎𝑡𝑖𝑜𝑛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𝑎𝑡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𝑡𝑖𝑚𝑒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sub>
                      <m:sup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endParaRPr lang="en-US" altLang="zh-TW" dirty="0" smtClean="0"/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5" name="內容版面配置區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5002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Process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Introduction</a:t>
            </a:r>
          </a:p>
          <a:p>
            <a:r>
              <a:rPr lang="en-US" altLang="zh-TW" dirty="0" smtClean="0"/>
              <a:t>Previous Investigation</a:t>
            </a:r>
          </a:p>
          <a:p>
            <a:r>
              <a:rPr lang="en-US" altLang="zh-TW" dirty="0" smtClean="0"/>
              <a:t>Method</a:t>
            </a:r>
          </a:p>
          <a:p>
            <a:r>
              <a:rPr lang="en-US" altLang="zh-TW" dirty="0" smtClean="0"/>
              <a:t>Result</a:t>
            </a:r>
          </a:p>
          <a:p>
            <a:r>
              <a:rPr lang="en-US" altLang="zh-TW" dirty="0" smtClean="0"/>
              <a:t>Conclusion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1868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Objective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 smtClean="0"/>
                  <a:t>Maximal resource routing path in time</a:t>
                </a:r>
              </a:p>
              <a:p>
                <a:endParaRPr lang="en-US" altLang="zh-TW" dirty="0"/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altLang="zh-TW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Sup>
                              <m:sSubSupPr>
                                <m:ctrlPr>
                                  <a:rPr lang="en-US" altLang="zh-TW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bSup>
                          </m:e>
                        </m:nary>
                      </m:e>
                    </m:nary>
                  </m:oMath>
                </a14:m>
                <a:r>
                  <a:rPr lang="en-US" altLang="zh-TW" dirty="0" smtClean="0"/>
                  <a:t> </a:t>
                </a:r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3620020"/>
              </p:ext>
            </p:extLst>
          </p:nvPr>
        </p:nvGraphicFramePr>
        <p:xfrm>
          <a:off x="6789841" y="2586941"/>
          <a:ext cx="5299915" cy="41784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9983">
                  <a:extLst>
                    <a:ext uri="{9D8B030D-6E8A-4147-A177-3AD203B41FA5}">
                      <a16:colId xmlns:a16="http://schemas.microsoft.com/office/drawing/2014/main" val="3003912712"/>
                    </a:ext>
                  </a:extLst>
                </a:gridCol>
                <a:gridCol w="1059983">
                  <a:extLst>
                    <a:ext uri="{9D8B030D-6E8A-4147-A177-3AD203B41FA5}">
                      <a16:colId xmlns:a16="http://schemas.microsoft.com/office/drawing/2014/main" val="179959728"/>
                    </a:ext>
                  </a:extLst>
                </a:gridCol>
                <a:gridCol w="1059983">
                  <a:extLst>
                    <a:ext uri="{9D8B030D-6E8A-4147-A177-3AD203B41FA5}">
                      <a16:colId xmlns:a16="http://schemas.microsoft.com/office/drawing/2014/main" val="210714121"/>
                    </a:ext>
                  </a:extLst>
                </a:gridCol>
                <a:gridCol w="1059983">
                  <a:extLst>
                    <a:ext uri="{9D8B030D-6E8A-4147-A177-3AD203B41FA5}">
                      <a16:colId xmlns:a16="http://schemas.microsoft.com/office/drawing/2014/main" val="730056427"/>
                    </a:ext>
                  </a:extLst>
                </a:gridCol>
                <a:gridCol w="1059983">
                  <a:extLst>
                    <a:ext uri="{9D8B030D-6E8A-4147-A177-3AD203B41FA5}">
                      <a16:colId xmlns:a16="http://schemas.microsoft.com/office/drawing/2014/main" val="3138269956"/>
                    </a:ext>
                  </a:extLst>
                </a:gridCol>
              </a:tblGrid>
              <a:tr h="69641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t = 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t = 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t</a:t>
                      </a:r>
                      <a:r>
                        <a:rPr lang="zh-TW" altLang="en-US" sz="2800" dirty="0" smtClean="0"/>
                        <a:t> </a:t>
                      </a:r>
                      <a:r>
                        <a:rPr lang="en-US" altLang="zh-TW" sz="2800" dirty="0" smtClean="0"/>
                        <a:t>=</a:t>
                      </a:r>
                      <a:r>
                        <a:rPr lang="zh-TW" altLang="en-US" sz="2800" dirty="0" smtClean="0"/>
                        <a:t> </a:t>
                      </a:r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t</a:t>
                      </a:r>
                      <a:r>
                        <a:rPr lang="en-US" altLang="zh-TW" sz="2800" baseline="0" dirty="0" smtClean="0"/>
                        <a:t> </a:t>
                      </a:r>
                      <a:r>
                        <a:rPr lang="en-US" altLang="zh-TW" sz="2800" dirty="0" smtClean="0"/>
                        <a:t>= 3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t = 4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15085"/>
                  </a:ext>
                </a:extLst>
              </a:tr>
              <a:tr h="69641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5510080"/>
                  </a:ext>
                </a:extLst>
              </a:tr>
              <a:tr h="69641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244722"/>
                  </a:ext>
                </a:extLst>
              </a:tr>
              <a:tr h="69641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1816083"/>
                  </a:ext>
                </a:extLst>
              </a:tr>
              <a:tr h="69641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3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3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3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3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3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895947"/>
                  </a:ext>
                </a:extLst>
              </a:tr>
              <a:tr h="69641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4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4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4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4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4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36045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4948177" y="2688625"/>
            <a:ext cx="1713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/>
              <a:t>Time space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4948177" y="5034453"/>
            <a:ext cx="1713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/>
              <a:t>location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9900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s.t(1)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693517" y="1489958"/>
                <a:ext cx="10515600" cy="5136547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zh-TW" alt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𝑗𝑖</m:t>
                            </m:r>
                          </m:sub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begChr m:val="["/>
                                <m:endChr m:val="]"/>
                                <m:ctrlP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]</m:t>
                            </m:r>
                          </m:sup>
                        </m:sSub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zh-TW" altLang="en-US" i="1">
                                <a:latin typeface="Cambria Math" panose="02040503050406030204" pitchFamily="18" charset="0"/>
                              </a:rPr>
                              <m:t>𝜖</m:t>
                            </m:r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  <m:sup/>
                          <m:e>
                            <m:sSubSup>
                              <m:sSubSup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  <m:sup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bSup>
                          </m:e>
                        </m:nary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=0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</m:e>
                    </m:nary>
                  </m:oMath>
                </a14:m>
                <a:r>
                  <a:rPr lang="en-US" altLang="zh-TW" dirty="0" smtClean="0"/>
                  <a:t>I,t </a:t>
                </a:r>
              </a:p>
              <a:p>
                <a:pPr lvl="1"/>
                <a:r>
                  <a:rPr lang="en-US" altLang="zh-TW" dirty="0" smtClean="0"/>
                  <a:t>Flow conservation</a:t>
                </a:r>
              </a:p>
              <a:p>
                <a:r>
                  <a:rPr lang="en-US" altLang="zh-TW" dirty="0" smtClean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\0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p>
                        </m:sSubSup>
                      </m:e>
                    </m:nary>
                  </m:oMath>
                </a14:m>
                <a:r>
                  <a:rPr lang="en-US" altLang="zh-TW" dirty="0" smtClean="0"/>
                  <a:t> = 1</a:t>
                </a:r>
              </a:p>
              <a:p>
                <a:pPr lvl="1"/>
                <a:r>
                  <a:rPr lang="en-US" altLang="zh-TW" dirty="0" smtClean="0"/>
                  <a:t>Start from location </a:t>
                </a:r>
                <a:r>
                  <a:rPr lang="en-US" altLang="zh-TW" dirty="0" smtClean="0"/>
                  <a:t>0 at time 0</a:t>
                </a:r>
                <a:endParaRPr lang="en-US" altLang="zh-TW" dirty="0" smtClean="0"/>
              </a:p>
              <a:p>
                <a:r>
                  <a:rPr lang="en-US" altLang="zh-TW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\0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m:rPr>
                                <m:sty m:val="p"/>
                              </m:rPr>
                              <a:rPr lang="en-US" altLang="zh-TW" i="1">
                                <a:latin typeface="Cambria Math" panose="02040503050406030204" pitchFamily="18" charset="0"/>
                              </a:rPr>
                              <m:t>T</m:t>
                            </m:r>
                          </m:sup>
                        </m:sSubSup>
                      </m:e>
                    </m:nary>
                  </m:oMath>
                </a14:m>
                <a:r>
                  <a:rPr lang="en-US" altLang="zh-TW" dirty="0"/>
                  <a:t> = </a:t>
                </a:r>
                <a:r>
                  <a:rPr lang="en-US" altLang="zh-TW" dirty="0" smtClean="0"/>
                  <a:t>1</a:t>
                </a:r>
              </a:p>
              <a:p>
                <a:pPr lvl="1"/>
                <a:r>
                  <a:rPr lang="en-US" altLang="zh-TW" dirty="0" smtClean="0"/>
                  <a:t>End to location </a:t>
                </a:r>
                <a:r>
                  <a:rPr lang="en-US" altLang="zh-TW" dirty="0" smtClean="0"/>
                  <a:t>0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at time T</a:t>
                </a:r>
                <a:endParaRPr lang="en-US" altLang="zh-TW" dirty="0" smtClean="0"/>
              </a:p>
              <a:p>
                <a:endParaRPr lang="en-US" altLang="zh-TW" dirty="0"/>
              </a:p>
              <a:p>
                <a:endParaRPr lang="zh-TW" altLang="en-US" dirty="0"/>
              </a:p>
              <a:p>
                <a:endParaRPr lang="zh-TW" altLang="en-US" dirty="0" smtClean="0"/>
              </a:p>
              <a:p>
                <a:endParaRPr lang="zh-TW" altLang="en-US" dirty="0"/>
              </a:p>
            </p:txBody>
          </p:sp>
        </mc:Choice>
        <mc:Fallback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93517" y="1489958"/>
                <a:ext cx="10515600" cy="5136547"/>
              </a:xfrm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103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s.t(2)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][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]</m:t>
                            </m:r>
                          </m:sup>
                        </m:sSubSup>
                      </m:e>
                    </m:nary>
                  </m:oMath>
                </a14:m>
                <a:endParaRPr lang="en-US" altLang="zh-TW" dirty="0" smtClean="0"/>
              </a:p>
              <a:p>
                <a:pPr lvl="1"/>
                <a:r>
                  <a:rPr lang="en-US" altLang="zh-TW" dirty="0" smtClean="0"/>
                  <a:t>If didn’t pass the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altLang="zh-TW" dirty="0" smtClean="0"/>
                  <a:t>, can not collect the resource on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endParaRPr lang="en-US" altLang="zh-TW" dirty="0" smtClean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  <m:r>
                      <a:rPr lang="en-US" altLang="zh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1−</m:t>
                    </m:r>
                    <m:nary>
                      <m:naryPr>
                        <m:chr m:val="∑"/>
                        <m:limLoc m:val="subSup"/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altLang="zh-TW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sSubSup>
                          <m:sSub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p>
                        </m:sSubSup>
                      </m:e>
                    </m:nary>
                  </m:oMath>
                </a14:m>
                <a:endParaRPr lang="zh-TW" altLang="en-US" dirty="0"/>
              </a:p>
              <a:p>
                <a:pPr lvl="1"/>
                <a:r>
                  <a:rPr lang="en-US" altLang="zh-TW" dirty="0" smtClean="0"/>
                  <a:t>Can not </a:t>
                </a:r>
                <a:r>
                  <a:rPr lang="en-US" altLang="zh-TW" dirty="0" smtClean="0"/>
                  <a:t>collect </a:t>
                </a:r>
                <a:r>
                  <a:rPr lang="en-US" altLang="zh-TW" dirty="0" smtClean="0"/>
                  <a:t>the resource until delay time </a:t>
                </a:r>
                <a:r>
                  <a:rPr lang="en-US" altLang="zh-TW" dirty="0" smtClean="0"/>
                  <a:t>end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zh-TW" altLang="zh-TW" i="1"/>
                        </m:ctrlPr>
                      </m:naryPr>
                      <m:sub>
                        <m:r>
                          <a:rPr lang="en-US" altLang="zh-TW" i="1"/>
                          <m:t>𝑡</m:t>
                        </m:r>
                        <m:r>
                          <a:rPr lang="en-US" altLang="zh-TW" i="1"/>
                          <m:t>∈</m:t>
                        </m:r>
                        <m:r>
                          <a:rPr lang="en-US" altLang="zh-TW" i="1"/>
                          <m:t>𝑇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zh-TW" altLang="zh-TW" i="1"/>
                            </m:ctrlPr>
                          </m:sSubSupPr>
                          <m:e>
                            <m:r>
                              <a:rPr lang="en-US" altLang="zh-TW" i="1"/>
                              <m:t>𝑥</m:t>
                            </m:r>
                          </m:e>
                          <m:sub>
                            <m:r>
                              <a:rPr lang="en-US" altLang="zh-TW" i="1"/>
                              <m:t>𝑖𝑗</m:t>
                            </m:r>
                          </m:sub>
                          <m:sup>
                            <m:r>
                              <a:rPr lang="en-US" altLang="zh-TW" i="1"/>
                              <m:t>𝑡</m:t>
                            </m:r>
                          </m:sup>
                        </m:sSubSup>
                        <m:r>
                          <a:rPr lang="en-US" altLang="zh-TW" i="1"/>
                          <m:t>≤1</m:t>
                        </m:r>
                      </m:e>
                    </m:nary>
                    <m:r>
                      <a:rPr lang="en-US" altLang="zh-TW" i="1"/>
                      <m:t> ∀</m:t>
                    </m:r>
                    <m:r>
                      <a:rPr lang="en-US" altLang="zh-TW" i="1"/>
                      <m:t>𝑡</m:t>
                    </m:r>
                  </m:oMath>
                </a14:m>
                <a:endParaRPr lang="en-US" altLang="zh-TW" dirty="0" smtClean="0"/>
              </a:p>
              <a:p>
                <a:pPr lvl="1"/>
                <a:r>
                  <a:rPr lang="en-US" altLang="zh-TW" dirty="0" smtClean="0"/>
                  <a:t>Each time only one flow out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zh-TW" altLang="zh-TW" i="1"/>
                        </m:ctrlPr>
                      </m:naryPr>
                      <m:sub>
                        <m:r>
                          <a:rPr lang="en-US" altLang="zh-TW" i="1"/>
                          <m:t>𝑖</m:t>
                        </m:r>
                      </m:sub>
                      <m:sup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zh-TW" altLang="zh-TW" i="1"/>
                            </m:ctrlPr>
                          </m:naryPr>
                          <m:sub>
                            <m:r>
                              <a:rPr lang="en-US" altLang="zh-TW" i="1"/>
                              <m:t>𝑡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zh-TW" altLang="zh-TW" i="1"/>
                                </m:ctrlPr>
                              </m:sSubPr>
                              <m:e>
                                <m:r>
                                  <a:rPr lang="en-US" altLang="zh-TW" i="1"/>
                                  <m:t>𝑎</m:t>
                                </m:r>
                              </m:e>
                              <m:sub>
                                <m:r>
                                  <a:rPr lang="en-US" altLang="zh-TW" i="1"/>
                                  <m:t>𝑖</m:t>
                                </m:r>
                              </m:sub>
                            </m:sSub>
                            <m:sSubSup>
                              <m:sSubSupPr>
                                <m:ctrlPr>
                                  <a:rPr lang="zh-TW" altLang="zh-TW" i="1"/>
                                </m:ctrlPr>
                              </m:sSubSupPr>
                              <m:e>
                                <m:r>
                                  <a:rPr lang="en-US" altLang="zh-TW" i="1"/>
                                  <m:t>𝑦</m:t>
                                </m:r>
                              </m:e>
                              <m:sub>
                                <m:r>
                                  <a:rPr lang="en-US" altLang="zh-TW" i="1"/>
                                  <m:t>𝑖</m:t>
                                </m:r>
                              </m:sub>
                              <m:sup>
                                <m:r>
                                  <a:rPr lang="en-US" altLang="zh-TW" i="1"/>
                                  <m:t>𝑡</m:t>
                                </m:r>
                              </m:sup>
                            </m:sSubSup>
                          </m:e>
                        </m:nary>
                      </m:e>
                    </m:nary>
                    <m:r>
                      <a:rPr lang="en-US" altLang="zh-TW" i="1"/>
                      <m:t>≤250</m:t>
                    </m:r>
                  </m:oMath>
                </a14:m>
                <a:endParaRPr lang="en-US" altLang="zh-TW" dirty="0" smtClean="0"/>
              </a:p>
              <a:p>
                <a:pPr lvl="1"/>
                <a:r>
                  <a:rPr lang="en-US" altLang="zh-TW" dirty="0" smtClean="0"/>
                  <a:t>Collected result cannot exceed 250</a:t>
                </a:r>
                <a:endParaRPr lang="zh-TW" altLang="en-US" dirty="0"/>
              </a:p>
            </p:txBody>
          </p:sp>
        </mc:Choice>
        <mc:Fallback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505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Dataset NCKU Attractions</a:t>
            </a:r>
            <a:br>
              <a:rPr lang="en-US" altLang="zh-TW" dirty="0" smtClean="0"/>
            </a:br>
            <a:r>
              <a:rPr lang="en-US" altLang="zh-TW" dirty="0" smtClean="0"/>
              <a:t>					(Latitude </a:t>
            </a:r>
            <a:r>
              <a:rPr lang="en-US" altLang="zh-TW" dirty="0"/>
              <a:t>and </a:t>
            </a:r>
            <a:r>
              <a:rPr lang="en-US" altLang="zh-TW" dirty="0" smtClean="0"/>
              <a:t>longitude)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853" y="1647164"/>
            <a:ext cx="7550988" cy="6010411"/>
          </a:xfrm>
          <a:prstGeom prst="rect">
            <a:avLst/>
          </a:prstGeom>
        </p:spPr>
      </p:pic>
      <p:sp>
        <p:nvSpPr>
          <p:cNvPr id="5" name="圓角矩形 4"/>
          <p:cNvSpPr/>
          <p:nvPr/>
        </p:nvSpPr>
        <p:spPr>
          <a:xfrm>
            <a:off x="6368006" y="1596744"/>
            <a:ext cx="2111433" cy="6273338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372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Data preprocessing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Latitude and </a:t>
            </a:r>
            <a:r>
              <a:rPr lang="en-US" altLang="zh-TW" dirty="0" smtClean="0"/>
              <a:t>longitude degree convert to kilometer</a:t>
            </a:r>
          </a:p>
          <a:p>
            <a:r>
              <a:rPr lang="en-US" altLang="zh-TW" dirty="0" smtClean="0"/>
              <a:t>Km = degree * 110</a:t>
            </a:r>
          </a:p>
          <a:p>
            <a:r>
              <a:rPr lang="en-US" altLang="zh-TW" dirty="0" smtClean="0"/>
              <a:t>Person 70 meter per minute</a:t>
            </a:r>
          </a:p>
          <a:p>
            <a:r>
              <a:rPr lang="en-US" altLang="zh-TW" dirty="0" smtClean="0"/>
              <a:t>1 unit = 1 minute = </a:t>
            </a:r>
            <a:r>
              <a:rPr lang="en-US" altLang="zh-TW" dirty="0"/>
              <a:t>degree * </a:t>
            </a:r>
            <a:r>
              <a:rPr lang="en-US" altLang="zh-TW" dirty="0" smtClean="0"/>
              <a:t>110 * 1000 / 70</a:t>
            </a:r>
            <a:endParaRPr lang="en-US" altLang="zh-TW" dirty="0"/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578542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5217574"/>
              </p:ext>
            </p:extLst>
          </p:nvPr>
        </p:nvGraphicFramePr>
        <p:xfrm>
          <a:off x="838200" y="2196015"/>
          <a:ext cx="10515600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560">
                  <a:extLst>
                    <a:ext uri="{9D8B030D-6E8A-4147-A177-3AD203B41FA5}">
                      <a16:colId xmlns:a16="http://schemas.microsoft.com/office/drawing/2014/main" val="2667095497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107616004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521307520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993345299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964794621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883060372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131633094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712424232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822514611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1519412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baseline="0" dirty="0" smtClean="0"/>
                        <a:t>t = </a:t>
                      </a:r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3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4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5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6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7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8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9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719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err="1" smtClean="0"/>
                        <a:t>i</a:t>
                      </a:r>
                      <a:r>
                        <a:rPr lang="en-US" altLang="zh-TW" sz="2800" dirty="0" smtClean="0"/>
                        <a:t> = 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0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892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err="1" smtClean="0"/>
                        <a:t>i</a:t>
                      </a:r>
                      <a:r>
                        <a:rPr lang="en-US" altLang="zh-TW" sz="2800" dirty="0" smtClean="0"/>
                        <a:t> = 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1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252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err="1" smtClean="0"/>
                        <a:t>i</a:t>
                      </a:r>
                      <a:r>
                        <a:rPr lang="en-US" altLang="zh-TW" sz="2800" baseline="0" dirty="0" smtClean="0"/>
                        <a:t> = </a:t>
                      </a:r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 smtClean="0"/>
                        <a:t>2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009292"/>
                  </a:ext>
                </a:extLst>
              </a:tr>
            </a:tbl>
          </a:graphicData>
        </a:graphic>
      </p:graphicFrame>
      <p:sp>
        <p:nvSpPr>
          <p:cNvPr id="5" name="向右箭號 4"/>
          <p:cNvSpPr/>
          <p:nvPr/>
        </p:nvSpPr>
        <p:spPr>
          <a:xfrm rot="802661">
            <a:off x="1602241" y="3094384"/>
            <a:ext cx="2862734" cy="23130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向右箭號 5"/>
          <p:cNvSpPr/>
          <p:nvPr/>
        </p:nvSpPr>
        <p:spPr>
          <a:xfrm rot="1478113">
            <a:off x="4615829" y="3661619"/>
            <a:ext cx="909858" cy="23973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向右箭號 6"/>
          <p:cNvSpPr/>
          <p:nvPr/>
        </p:nvSpPr>
        <p:spPr>
          <a:xfrm rot="19778776">
            <a:off x="5641070" y="3626880"/>
            <a:ext cx="909858" cy="23973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向右箭號 7"/>
          <p:cNvSpPr/>
          <p:nvPr/>
        </p:nvSpPr>
        <p:spPr>
          <a:xfrm rot="2335769">
            <a:off x="6675857" y="3626880"/>
            <a:ext cx="909858" cy="23973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 rot="20199937" flipV="1">
            <a:off x="7985575" y="3472605"/>
            <a:ext cx="2408632" cy="24833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4078254" y="3066089"/>
            <a:ext cx="964541" cy="90282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831673" y="2580070"/>
            <a:ext cx="964541" cy="90282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/>
          <p:cNvSpPr/>
          <p:nvPr/>
        </p:nvSpPr>
        <p:spPr>
          <a:xfrm>
            <a:off x="5116358" y="3517502"/>
            <a:ext cx="964541" cy="90282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橢圓 15"/>
          <p:cNvSpPr/>
          <p:nvPr/>
        </p:nvSpPr>
        <p:spPr>
          <a:xfrm>
            <a:off x="10359820" y="2578868"/>
            <a:ext cx="964541" cy="90282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66091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Result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834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T = 30</a:t>
            </a:r>
          </a:p>
          <a:p>
            <a:r>
              <a:rPr lang="en-US" altLang="zh-TW" dirty="0" smtClean="0"/>
              <a:t>N = 100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9812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79325" y="737605"/>
            <a:ext cx="5660707" cy="435133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50" y="126778"/>
            <a:ext cx="5934075" cy="631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01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612" y="733425"/>
            <a:ext cx="10010775" cy="539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828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Introduction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8188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1828124" y="931762"/>
            <a:ext cx="7645753" cy="538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9153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Conclusion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1. unit is too large, can not go through much more location</a:t>
            </a:r>
          </a:p>
          <a:p>
            <a:r>
              <a:rPr lang="en-US" altLang="zh-TW" dirty="0" smtClean="0"/>
              <a:t>2. still need other constrained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9375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Reference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http://www.popularmechanics.com/culture/gaming/a21843/traveling-salesman-problem-pokemon-go</a:t>
            </a:r>
            <a:r>
              <a:rPr lang="en-US" altLang="zh-TW" dirty="0" smtClean="0">
                <a:hlinkClick r:id="rId2"/>
              </a:rPr>
              <a:t>/</a:t>
            </a:r>
            <a:endParaRPr lang="en-US" altLang="zh-TW" dirty="0" smtClean="0"/>
          </a:p>
          <a:p>
            <a:r>
              <a:rPr lang="en-US" altLang="zh-TW" dirty="0">
                <a:hlinkClick r:id="rId3"/>
              </a:rPr>
              <a:t>http://</a:t>
            </a:r>
            <a:r>
              <a:rPr lang="en-US" altLang="zh-TW" dirty="0" smtClean="0">
                <a:hlinkClick r:id="rId3"/>
              </a:rPr>
              <a:t>www.math.uwaterloo.ca/tsp/poke/index.html</a:t>
            </a:r>
            <a:endParaRPr lang="en-US" altLang="zh-TW" dirty="0" smtClean="0"/>
          </a:p>
          <a:p>
            <a:r>
              <a:rPr lang="en-US" altLang="zh-TW" dirty="0">
                <a:hlinkClick r:id="rId4"/>
              </a:rPr>
              <a:t>https://</a:t>
            </a:r>
            <a:r>
              <a:rPr lang="en-US" altLang="zh-TW" dirty="0" smtClean="0">
                <a:hlinkClick r:id="rId4"/>
              </a:rPr>
              <a:t>github.com/tnlin/PokemonGo-TSP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3277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 descr="「world wide user pokemon go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473" y="133591"/>
            <a:ext cx="11001053" cy="72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742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Picture 2" descr="「world wide user pokemon go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577" y="0"/>
            <a:ext cx="9165494" cy="8027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8137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 busy life, </a:t>
            </a:r>
            <a:r>
              <a:rPr lang="en-US" altLang="zh-TW" dirty="0"/>
              <a:t> </a:t>
            </a:r>
            <a:r>
              <a:rPr lang="en-US" altLang="zh-TW" dirty="0" smtClean="0"/>
              <a:t>spend time on </a:t>
            </a:r>
            <a:r>
              <a:rPr lang="en-US" altLang="zh-TW" dirty="0" err="1" smtClean="0"/>
              <a:t>Pokemon</a:t>
            </a:r>
            <a:r>
              <a:rPr lang="en-US" altLang="zh-TW" dirty="0" smtClean="0"/>
              <a:t> Go wisely and efficiently.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074" name="Picture 2" descr="http://images.parentherald.com/data/images/full/59889/pokemon-go-craze-hits-new-york-cit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434" y="1903245"/>
            <a:ext cx="7432130" cy="4954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1979835" y="4995970"/>
            <a:ext cx="8607806" cy="175432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How to collect much more </a:t>
            </a:r>
            <a:br>
              <a:rPr lang="en-US" altLang="zh-TW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altLang="zh-TW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resource in time </a:t>
            </a:r>
            <a:r>
              <a:rPr lang="en-US" altLang="zh-TW" sz="5400" b="1" dirty="0" err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constratined</a:t>
            </a:r>
            <a:endParaRPr lang="zh-TW" alt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775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Pokemon</a:t>
            </a:r>
            <a:r>
              <a:rPr lang="en-US" altLang="zh-TW" dirty="0" smtClean="0"/>
              <a:t> Go </a:t>
            </a:r>
            <a:r>
              <a:rPr lang="zh-TW" altLang="en-US" dirty="0" smtClean="0"/>
              <a:t>有許多種不同的物資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576" y="1553344"/>
            <a:ext cx="7416824" cy="4859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645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面對稀有怪獸，時常出現物資不足的情況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170" name="Picture 2" descr="http://images.en.yibada.com/data/thumbs/full/113261/685/0/0/0/pokemon-go-best-way-to-use-incense-lure-module-lucky-eggs-and-mor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9538" y="2060849"/>
            <a:ext cx="7920880" cy="4002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橢圓 3"/>
          <p:cNvSpPr/>
          <p:nvPr/>
        </p:nvSpPr>
        <p:spPr>
          <a:xfrm>
            <a:off x="5483115" y="4770220"/>
            <a:ext cx="1556795" cy="152785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6737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物資的取得來自於地圖上的補給站</a:t>
            </a:r>
            <a:r>
              <a:rPr lang="en-US" altLang="zh-TW" dirty="0" smtClean="0"/>
              <a:t>(</a:t>
            </a:r>
            <a:r>
              <a:rPr lang="zh-TW" altLang="en-US" dirty="0" smtClean="0"/>
              <a:t>藍色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2050" name="Picture 2" descr="http://www.gamepur.com/files/images/2014/pokemon-go-pokestop-bonu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008" y="1772817"/>
            <a:ext cx="6096000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0056" y="3284984"/>
            <a:ext cx="3838658" cy="3282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47612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10856</TotalTime>
  <Words>295</Words>
  <Application>Microsoft Office PowerPoint</Application>
  <PresentationFormat>寬螢幕</PresentationFormat>
  <Paragraphs>142</Paragraphs>
  <Slides>32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39" baseType="lpstr">
      <vt:lpstr>新細明體</vt:lpstr>
      <vt:lpstr>Arial</vt:lpstr>
      <vt:lpstr>Calibri</vt:lpstr>
      <vt:lpstr>Calibri Light</vt:lpstr>
      <vt:lpstr>Cambria Math</vt:lpstr>
      <vt:lpstr>Georgia</vt:lpstr>
      <vt:lpstr>Office 佈景主題</vt:lpstr>
      <vt:lpstr>Time constrained maximal resource collecting problem - Pokemon Go </vt:lpstr>
      <vt:lpstr>Process</vt:lpstr>
      <vt:lpstr>Introduction</vt:lpstr>
      <vt:lpstr>PowerPoint 簡報</vt:lpstr>
      <vt:lpstr>PowerPoint 簡報</vt:lpstr>
      <vt:lpstr>In busy life,  spend time on Pokemon Go wisely and efficiently. </vt:lpstr>
      <vt:lpstr>Pokemon Go 有許多種不同的物資</vt:lpstr>
      <vt:lpstr>面對稀有怪獸，時常出現物資不足的情況</vt:lpstr>
      <vt:lpstr>物資的取得來自於地圖上的補給站(藍色)</vt:lpstr>
      <vt:lpstr>點擊補給站之後會出現詳細資訊</vt:lpstr>
      <vt:lpstr>滑動補給站後會掉出資源</vt:lpstr>
      <vt:lpstr>接著補給站變成紫色，五分鐘後刷新才能再次取得資源</vt:lpstr>
      <vt:lpstr>PowerPoint 簡報</vt:lpstr>
      <vt:lpstr>Previous Investigation</vt:lpstr>
      <vt:lpstr>PowerPoint 簡報</vt:lpstr>
      <vt:lpstr>Simulated Annealing(SA) + Travelling salesman problem (TSP)</vt:lpstr>
      <vt:lpstr>PowerPoint 簡報</vt:lpstr>
      <vt:lpstr>Research Method</vt:lpstr>
      <vt:lpstr>Notation</vt:lpstr>
      <vt:lpstr>Objective</vt:lpstr>
      <vt:lpstr>s.t(1)</vt:lpstr>
      <vt:lpstr>s.t(2)</vt:lpstr>
      <vt:lpstr>Dataset NCKU Attractions      (Latitude and longitude)</vt:lpstr>
      <vt:lpstr>Data preprocessing</vt:lpstr>
      <vt:lpstr>PowerPoint 簡報</vt:lpstr>
      <vt:lpstr>Result</vt:lpstr>
      <vt:lpstr>PowerPoint 簡報</vt:lpstr>
      <vt:lpstr>PowerPoint 簡報</vt:lpstr>
      <vt:lpstr>PowerPoint 簡報</vt:lpstr>
      <vt:lpstr>PowerPoint 簡報</vt:lpstr>
      <vt:lpstr>Conclusion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Linus Hsiao</dc:creator>
  <cp:lastModifiedBy>蕭維慶</cp:lastModifiedBy>
  <cp:revision>44</cp:revision>
  <dcterms:created xsi:type="dcterms:W3CDTF">2016-12-13T06:19:26Z</dcterms:created>
  <dcterms:modified xsi:type="dcterms:W3CDTF">2017-01-20T02:16:32Z</dcterms:modified>
</cp:coreProperties>
</file>

<file path=docProps/thumbnail.jpeg>
</file>